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24"/>
  </p:notesMasterIdLst>
  <p:sldIdLst>
    <p:sldId id="256" r:id="rId2"/>
    <p:sldId id="286" r:id="rId3"/>
    <p:sldId id="257" r:id="rId4"/>
    <p:sldId id="309" r:id="rId5"/>
    <p:sldId id="297" r:id="rId6"/>
    <p:sldId id="298" r:id="rId7"/>
    <p:sldId id="303" r:id="rId8"/>
    <p:sldId id="307" r:id="rId9"/>
    <p:sldId id="310" r:id="rId10"/>
    <p:sldId id="320" r:id="rId11"/>
    <p:sldId id="321" r:id="rId12"/>
    <p:sldId id="322" r:id="rId13"/>
    <p:sldId id="313" r:id="rId14"/>
    <p:sldId id="314" r:id="rId15"/>
    <p:sldId id="312" r:id="rId16"/>
    <p:sldId id="302" r:id="rId17"/>
    <p:sldId id="319" r:id="rId18"/>
    <p:sldId id="261" r:id="rId19"/>
    <p:sldId id="318" r:id="rId20"/>
    <p:sldId id="316" r:id="rId21"/>
    <p:sldId id="263" r:id="rId22"/>
    <p:sldId id="265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napToGrid="0">
      <p:cViewPr varScale="1">
        <p:scale>
          <a:sx n="83" d="100"/>
          <a:sy n="83" d="100"/>
        </p:scale>
        <p:origin x="45" y="20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B4F250-DFA5-4748-9B80-724BEB86F25B}" type="datetimeFigureOut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E93D56-13DE-40C8-B7F5-010690180A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2432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E93D56-13DE-40C8-B7F5-010690180A60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6405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E93D56-13DE-40C8-B7F5-010690180A60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6043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E55E80DC-6A37-42FA-ADA5-B749EB30A26C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889FA82D-344B-4E36-8001-A7EA0B8CD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180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4F42F-AC5B-41B0-A7DA-3BB42D470FE8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926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C2D94-C392-499B-9448-5083D40D66FD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3733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EC1ED-C294-47E9-BD57-288535535D41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9063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EAA4-8C1F-4C2F-9D2C-6E9B2611F6DE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18537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0449D-4DB1-4510-8582-6128D4097B7E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8686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DC975-3B13-4205-A9C1-615E97EFE6A7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9079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13A78-CE01-4399-A80A-9F752BE4E294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76540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E6664-E85D-4CEF-8845-19286FD07F5E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95335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标题，两项内容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838200" y="1825625"/>
            <a:ext cx="5181600" cy="20986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838200" y="4076700"/>
            <a:ext cx="5181600" cy="21002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half" idx="3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/>
              <a:t>2018/9/5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450057736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2DAB7-8DD6-480D-ADC6-AC2BC59C3D9C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7283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38C8D-8424-4ED0-8901-CCF95BAE7A90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676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1931C-EB93-4AAE-9A8C-0E163C2FA3E8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2610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3BA25-C01F-4B5B-A15B-BE55932B3A90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242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A570-44B1-43F0-B16E-9F9928E8E318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0689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77CA8-413D-4301-BFDF-04284EB7F656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7046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64A75-3D72-4FE5-A51A-E189682A2EBC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5704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email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F7CED-C6D7-4856-9DFC-6B08B3514490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3191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0" cstate="email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9AC2289-3480-40B1-B599-286C00F91CDC}" type="datetime1">
              <a:rPr kumimoji="1" lang="ja-JP" altLang="en-US" smtClean="0"/>
              <a:t>2018/9/5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889FA82D-344B-4E36-8001-A7EA0B8CD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7735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54955" y="1413933"/>
            <a:ext cx="9301010" cy="2677648"/>
          </a:xfrm>
        </p:spPr>
        <p:txBody>
          <a:bodyPr>
            <a:normAutofit/>
          </a:bodyPr>
          <a:lstStyle/>
          <a:p>
            <a:pPr algn="ctr"/>
            <a:r>
              <a:rPr lang="ja-JP" altLang="en-US" b="1" dirty="0"/>
              <a:t>コラボ商品の</a:t>
            </a:r>
            <a:r>
              <a:rPr kumimoji="1" lang="en-US" altLang="ja-JP" b="1" dirty="0"/>
              <a:t/>
            </a:r>
            <a:br>
              <a:rPr kumimoji="1" lang="en-US" altLang="ja-JP" b="1" dirty="0"/>
            </a:br>
            <a:r>
              <a:rPr kumimoji="1" lang="ja-JP" altLang="en-US" b="1" dirty="0"/>
              <a:t>試用意向を高める条件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54955" y="4986068"/>
            <a:ext cx="10364497" cy="1259020"/>
          </a:xfrm>
        </p:spPr>
        <p:txBody>
          <a:bodyPr>
            <a:noAutofit/>
          </a:bodyPr>
          <a:lstStyle/>
          <a:p>
            <a:r>
              <a:rPr kumimoji="1" lang="ja-JP" altLang="en-US" sz="800" dirty="0" smtClean="0"/>
              <a:t>　</a:t>
            </a:r>
            <a:endParaRPr kumimoji="1" lang="en-US" altLang="ja-JP" sz="800" dirty="0"/>
          </a:p>
          <a:p>
            <a:pPr algn="l"/>
            <a:r>
              <a:rPr kumimoji="1" lang="ja-JP" altLang="en-US" sz="2400" dirty="0" smtClean="0"/>
              <a:t>田嶋ゼミナール　</a:t>
            </a:r>
            <a:r>
              <a:rPr kumimoji="1" lang="en-US" altLang="ja-JP" sz="2400" dirty="0" smtClean="0"/>
              <a:t>B</a:t>
            </a:r>
            <a:r>
              <a:rPr kumimoji="1" lang="ja-JP" altLang="en-US" sz="2400" dirty="0" smtClean="0"/>
              <a:t>班</a:t>
            </a:r>
            <a:endParaRPr kumimoji="1" lang="en-US" altLang="ja-JP" sz="2400" dirty="0" smtClean="0"/>
          </a:p>
          <a:p>
            <a:pPr algn="ctr"/>
            <a:r>
              <a:rPr lang="ja-JP" altLang="en-US" sz="2400" dirty="0"/>
              <a:t>　アトキンソン慶哉　井幡亜希　木谷美香　</a:t>
            </a:r>
            <a:r>
              <a:rPr lang="ja-JP" altLang="en-US" sz="2400" dirty="0" smtClean="0"/>
              <a:t>根本菜々恵</a:t>
            </a:r>
            <a:r>
              <a:rPr lang="ja-JP" altLang="en-US" sz="2400" dirty="0"/>
              <a:t>　野尻蓮</a:t>
            </a:r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183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ksoSlideStyle" descr="#wm#_a_01_210_112" hidden="1"/>
          <p:cNvSpPr/>
          <p:nvPr/>
        </p:nvSpPr>
        <p:spPr>
          <a:xfrm>
            <a:off x="1524000" y="0"/>
            <a:ext cx="12700" cy="127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75" name="Title 3074" descr="#wm#_a_01_210_112_a_1_1#clear#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dirty="0"/>
              <a:t>事例</a:t>
            </a:r>
            <a:r>
              <a:rPr lang="ja-JP" altLang="en-US" dirty="0" smtClean="0"/>
              <a:t>(</a:t>
            </a:r>
            <a:r>
              <a:rPr lang="en-US" altLang="ja-JP" dirty="0" smtClean="0"/>
              <a:t>2</a:t>
            </a:r>
            <a:r>
              <a:rPr lang="ja-JP" altLang="en-US" dirty="0" smtClean="0"/>
              <a:t>) </a:t>
            </a:r>
            <a:r>
              <a:rPr lang="en-US" altLang="ja-JP" dirty="0"/>
              <a:t>NIKE </a:t>
            </a:r>
            <a:r>
              <a:rPr lang="ja-JP" altLang="en-US" dirty="0"/>
              <a:t>× </a:t>
            </a:r>
            <a:r>
              <a:rPr lang="en-US" altLang="ja-JP" dirty="0"/>
              <a:t>OFF WHITE (Virgil </a:t>
            </a:r>
            <a:r>
              <a:rPr lang="en-US" altLang="ja-JP" dirty="0" err="1"/>
              <a:t>Abloh</a:t>
            </a:r>
            <a:r>
              <a:rPr lang="en-US" altLang="ja-JP" dirty="0"/>
              <a:t>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/>
              <a:t>10</a:t>
            </a:fld>
            <a:endParaRPr lang="zh-CN"/>
          </a:p>
        </p:txBody>
      </p:sp>
      <p:sp>
        <p:nvSpPr>
          <p:cNvPr id="3" name="テキストボックス 2"/>
          <p:cNvSpPr txBox="1"/>
          <p:nvPr/>
        </p:nvSpPr>
        <p:spPr>
          <a:xfrm>
            <a:off x="960755" y="2515235"/>
            <a:ext cx="7003415" cy="18275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ja-JP" sz="2000"/>
              <a:t>Nike</a:t>
            </a:r>
            <a:r>
              <a:rPr lang="ja-JP" altLang="en-US" sz="2000"/>
              <a:t>と</a:t>
            </a:r>
            <a:r>
              <a:rPr lang="en-US" altLang="ja-JP" sz="2000"/>
              <a:t>OFF WHITE</a:t>
            </a:r>
            <a:r>
              <a:rPr lang="ja-JP" altLang="en-US" sz="2000"/>
              <a:t>を手がけるデザイナー</a:t>
            </a:r>
            <a:r>
              <a:rPr lang="en-US" altLang="ja-JP" sz="2000"/>
              <a:t>Virgil Ablohによるコラボ商品</a:t>
            </a:r>
          </a:p>
          <a:p>
            <a:pPr>
              <a:lnSpc>
                <a:spcPct val="100000"/>
              </a:lnSpc>
            </a:pPr>
            <a:r>
              <a:rPr lang="ja-JP" altLang="en-US" sz="2000"/>
              <a:t>価格は14040円</a:t>
            </a:r>
            <a:r>
              <a:rPr lang="en-US" altLang="ja-JP" sz="2000"/>
              <a:t>(</a:t>
            </a:r>
            <a:r>
              <a:rPr lang="ja-JP" altLang="en-US" sz="2000"/>
              <a:t>税込</a:t>
            </a:r>
            <a:r>
              <a:rPr lang="en-US" altLang="ja-JP" sz="2000"/>
              <a:t>)から27000</a:t>
            </a:r>
            <a:r>
              <a:rPr lang="ja-JP" altLang="en-US" sz="2000"/>
              <a:t>円</a:t>
            </a:r>
            <a:r>
              <a:rPr lang="en-US" altLang="ja-JP" sz="2000"/>
              <a:t>(税込)</a:t>
            </a:r>
          </a:p>
          <a:p>
            <a:pPr>
              <a:lnSpc>
                <a:spcPct val="100000"/>
              </a:lnSpc>
            </a:pPr>
            <a:r>
              <a:rPr lang="en-US" altLang="ja-JP" sz="2000"/>
              <a:t>国内ではNike</a:t>
            </a:r>
            <a:r>
              <a:rPr lang="ja-JP" altLang="en-US" sz="2000"/>
              <a:t>のオンラインにて</a:t>
            </a:r>
            <a:r>
              <a:rPr lang="en-US" altLang="ja-JP" sz="2000"/>
              <a:t>2017年11月21日</a:t>
            </a:r>
            <a:r>
              <a:rPr lang="ja-JP" altLang="en-US" sz="2000"/>
              <a:t>に</a:t>
            </a:r>
            <a:r>
              <a:rPr lang="en-US" altLang="ja-JP" sz="2000"/>
              <a:t>AM7:00～AM8:00の間30分おきに3モデルずつ合計9モデルがリリースされた</a:t>
            </a:r>
          </a:p>
          <a:p>
            <a:pPr>
              <a:lnSpc>
                <a:spcPct val="100000"/>
              </a:lnSpc>
            </a:pPr>
            <a:endParaRPr lang="en-US" altLang="ja-JP" sz="2000"/>
          </a:p>
        </p:txBody>
      </p:sp>
      <p:pic>
        <p:nvPicPr>
          <p:cNvPr id="4" name="図形 3" descr="2018-09-05 14:23:13.91800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13445" y="2502144"/>
            <a:ext cx="2676525" cy="1487170"/>
          </a:xfrm>
          <a:prstGeom prst="rect">
            <a:avLst/>
          </a:prstGeom>
        </p:spPr>
      </p:pic>
      <p:pic>
        <p:nvPicPr>
          <p:cNvPr id="5" name="図形 4" descr="2018-09-05 14:25:02.86100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5065" y="4559935"/>
            <a:ext cx="3060700" cy="2149475"/>
          </a:xfrm>
          <a:prstGeom prst="rect">
            <a:avLst/>
          </a:prstGeom>
        </p:spPr>
      </p:pic>
      <p:sp>
        <p:nvSpPr>
          <p:cNvPr id="6" name="テキストボックス 5"/>
          <p:cNvSpPr txBox="1"/>
          <p:nvPr/>
        </p:nvSpPr>
        <p:spPr>
          <a:xfrm>
            <a:off x="5001260" y="4819650"/>
            <a:ext cx="6705600" cy="11887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0000"/>
              </a:lnSpc>
            </a:pPr>
            <a:r>
              <a:rPr lang="ja-JP" altLang="en-US" sz="2400"/>
              <a:t>店頭の発売時には商品の希少性、彼の独特の世界観に魅了された</a:t>
            </a:r>
            <a:r>
              <a:rPr lang="en-US" altLang="ja-JP" sz="2400"/>
              <a:t>5</a:t>
            </a:r>
            <a:r>
              <a:rPr lang="ja-JP" altLang="en-US" sz="2400"/>
              <a:t>00人もの人が列を作った</a:t>
            </a:r>
          </a:p>
          <a:p>
            <a:pPr>
              <a:lnSpc>
                <a:spcPct val="100000"/>
              </a:lnSpc>
            </a:pPr>
            <a:r>
              <a:rPr lang="ja-JP" altLang="en-US" sz="2400"/>
              <a:t>リセール価格が10倍を超えるものあり人気の高さがうかがえる</a:t>
            </a:r>
          </a:p>
        </p:txBody>
      </p:sp>
    </p:spTree>
    <p:extLst>
      <p:ext uri="{BB962C8B-B14F-4D97-AF65-F5344CB8AC3E}">
        <p14:creationId xmlns:p14="http://schemas.microsoft.com/office/powerpoint/2010/main" val="11508964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ksoSlideStyle" descr="#wm#_a_01_210_112" hidden="1"/>
          <p:cNvSpPr/>
          <p:nvPr/>
        </p:nvSpPr>
        <p:spPr>
          <a:xfrm>
            <a:off x="1524000" y="0"/>
            <a:ext cx="12700" cy="127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/>
              <a:t>11</a:t>
            </a:fld>
            <a:endParaRPr lang="zh-CN"/>
          </a:p>
        </p:txBody>
      </p:sp>
      <p:sp>
        <p:nvSpPr>
          <p:cNvPr id="3075" name="Title 3074" descr="#wm#_a_01_210_112_a_1_1#clear#"/>
          <p:cNvSpPr>
            <a:spLocks noGrp="1"/>
          </p:cNvSpPr>
          <p:nvPr>
            <p:ph type="title" idx="4294967295"/>
          </p:nvPr>
        </p:nvSpPr>
        <p:spPr>
          <a:xfrm>
            <a:off x="557842" y="530315"/>
            <a:ext cx="8761413" cy="708025"/>
          </a:xfrm>
        </p:spPr>
        <p:txBody>
          <a:bodyPr anchor="ctr"/>
          <a:lstStyle/>
          <a:p>
            <a:r>
              <a:rPr lang="ja-JP" sz="2800" u="sng" dirty="0">
                <a:solidFill>
                  <a:schemeClr val="tx1"/>
                </a:solidFill>
              </a:rPr>
              <a:t>なぜ、そこまで人気を博しているのか？</a:t>
            </a:r>
          </a:p>
        </p:txBody>
      </p:sp>
      <p:sp>
        <p:nvSpPr>
          <p:cNvPr id="3" name="テキストボックス 2"/>
          <p:cNvSpPr txBox="1"/>
          <p:nvPr/>
        </p:nvSpPr>
        <p:spPr>
          <a:xfrm>
            <a:off x="380186" y="1805985"/>
            <a:ext cx="7738745" cy="13766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0000"/>
              </a:lnSpc>
            </a:pPr>
            <a:r>
              <a:rPr lang="ja-JP" altLang="en-US" sz="2800"/>
              <a:t>・デザイナーである</a:t>
            </a:r>
            <a:r>
              <a:rPr lang="en-US" altLang="ja-JP" sz="2800"/>
              <a:t>Virgil氏の人気</a:t>
            </a:r>
          </a:p>
          <a:p>
            <a:pPr>
              <a:lnSpc>
                <a:spcPct val="100000"/>
              </a:lnSpc>
            </a:pPr>
            <a:r>
              <a:rPr lang="ja-JP" altLang="en-US" sz="2800"/>
              <a:t>・コラボの希少性</a:t>
            </a:r>
          </a:p>
          <a:p>
            <a:pPr>
              <a:lnSpc>
                <a:spcPct val="100000"/>
              </a:lnSpc>
            </a:pPr>
            <a:r>
              <a:rPr lang="ja-JP" altLang="en-US" sz="2800"/>
              <a:t>・デザイナー、モデルなど著名人の着用</a:t>
            </a:r>
          </a:p>
        </p:txBody>
      </p:sp>
      <p:sp>
        <p:nvSpPr>
          <p:cNvPr id="4" name="テキストボックス 3"/>
          <p:cNvSpPr txBox="1"/>
          <p:nvPr/>
        </p:nvSpPr>
        <p:spPr>
          <a:xfrm>
            <a:off x="3137990" y="3330280"/>
            <a:ext cx="2223135" cy="14960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0000"/>
              </a:lnSpc>
            </a:pPr>
            <a:r>
              <a:rPr lang="ja-JP" altLang="en-US" sz="5400" dirty="0">
                <a:solidFill>
                  <a:schemeClr val="accent1"/>
                </a:solidFill>
              </a:rPr>
              <a:t>↓</a:t>
            </a:r>
          </a:p>
        </p:txBody>
      </p:sp>
      <p:sp>
        <p:nvSpPr>
          <p:cNvPr id="5" name="テキストボックス 4"/>
          <p:cNvSpPr txBox="1"/>
          <p:nvPr/>
        </p:nvSpPr>
        <p:spPr>
          <a:xfrm>
            <a:off x="817880" y="4400550"/>
            <a:ext cx="6705600" cy="11887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0000"/>
              </a:lnSpc>
            </a:pPr>
            <a:r>
              <a:rPr lang="ja-JP" altLang="en-US" sz="2800" dirty="0">
                <a:solidFill>
                  <a:srgbClr val="FF0000"/>
                </a:solidFill>
              </a:rPr>
              <a:t>コラボ側である</a:t>
            </a:r>
            <a:r>
              <a:rPr lang="en-US" altLang="ja-JP" sz="2800" dirty="0" err="1">
                <a:solidFill>
                  <a:srgbClr val="FF0000"/>
                </a:solidFill>
              </a:rPr>
              <a:t>Virgil氏の人気</a:t>
            </a:r>
            <a:r>
              <a:rPr lang="ja-JP" altLang="en-US" sz="2800" dirty="0">
                <a:solidFill>
                  <a:srgbClr val="FF0000"/>
                </a:solidFill>
              </a:rPr>
              <a:t>と</a:t>
            </a:r>
          </a:p>
          <a:p>
            <a:pPr>
              <a:lnSpc>
                <a:spcPct val="100000"/>
              </a:lnSpc>
            </a:pPr>
            <a:r>
              <a:rPr lang="ja-JP" altLang="en-US" sz="2800" dirty="0">
                <a:solidFill>
                  <a:srgbClr val="FF0000"/>
                </a:solidFill>
              </a:rPr>
              <a:t>コラボ商品であるということに着目</a:t>
            </a:r>
          </a:p>
        </p:txBody>
      </p:sp>
      <p:pic>
        <p:nvPicPr>
          <p:cNvPr id="6" name="図形 5" descr="2018-09-05 15:02:13.15400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3640" y="2345690"/>
            <a:ext cx="1395095" cy="3066415"/>
          </a:xfrm>
          <a:prstGeom prst="rect">
            <a:avLst/>
          </a:prstGeom>
        </p:spPr>
      </p:pic>
      <p:sp>
        <p:nvSpPr>
          <p:cNvPr id="7" name="テキストボックス 6"/>
          <p:cNvSpPr txBox="1"/>
          <p:nvPr/>
        </p:nvSpPr>
        <p:spPr>
          <a:xfrm>
            <a:off x="9655309" y="5529015"/>
            <a:ext cx="3070860" cy="7264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0000"/>
              </a:lnSpc>
            </a:pPr>
            <a:r>
              <a:rPr lang="ja-JP" altLang="en-US" sz="1200"/>
              <a:t>サッカー仏代表 エムバペ選手</a:t>
            </a:r>
          </a:p>
        </p:txBody>
      </p:sp>
      <p:pic>
        <p:nvPicPr>
          <p:cNvPr id="8" name="図形 7" descr="2018-09-05 15:03:56.07400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3480" y="2345690"/>
            <a:ext cx="1971040" cy="2628265"/>
          </a:xfrm>
          <a:prstGeom prst="rect">
            <a:avLst/>
          </a:prstGeom>
        </p:spPr>
      </p:pic>
      <p:sp>
        <p:nvSpPr>
          <p:cNvPr id="9" name="テキストボックス 8"/>
          <p:cNvSpPr txBox="1"/>
          <p:nvPr/>
        </p:nvSpPr>
        <p:spPr>
          <a:xfrm>
            <a:off x="7344638" y="5058445"/>
            <a:ext cx="3214370" cy="5391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0000"/>
              </a:lnSpc>
            </a:pPr>
            <a:r>
              <a:rPr lang="ja-JP" altLang="en-US" sz="1400" dirty="0"/>
              <a:t>米ヤンキース 田中将大投手</a:t>
            </a:r>
          </a:p>
        </p:txBody>
      </p:sp>
    </p:spTree>
    <p:extLst>
      <p:ext uri="{BB962C8B-B14F-4D97-AF65-F5344CB8AC3E}">
        <p14:creationId xmlns:p14="http://schemas.microsoft.com/office/powerpoint/2010/main" val="1166094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ksoSlideStyle" descr="#wm#_a_01_210_112" hidden="1"/>
          <p:cNvSpPr/>
          <p:nvPr/>
        </p:nvSpPr>
        <p:spPr>
          <a:xfrm>
            <a:off x="1524000" y="0"/>
            <a:ext cx="12700" cy="127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/>
              <a:t>12</a:t>
            </a:fld>
            <a:endParaRPr lang="zh-CN"/>
          </a:p>
        </p:txBody>
      </p:sp>
      <p:sp>
        <p:nvSpPr>
          <p:cNvPr id="3076" name="Content Placeholder 3075" descr="#wm#_a_01_210_112_c_1_607*1122"/>
          <p:cNvSpPr>
            <a:spLocks noGrp="1"/>
          </p:cNvSpPr>
          <p:nvPr>
            <p:ph sz="quarter" idx="4294967295"/>
          </p:nvPr>
        </p:nvSpPr>
        <p:spPr>
          <a:xfrm>
            <a:off x="0" y="2416175"/>
            <a:ext cx="2925763" cy="272415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400" kern="1200"/>
              <a:t>                  価格が高い</a:t>
            </a:r>
          </a:p>
          <a:p>
            <a:pPr marL="0" indent="0">
              <a:buNone/>
            </a:pPr>
            <a:endParaRPr lang="en-US" sz="1400" kern="1200"/>
          </a:p>
          <a:p>
            <a:pPr marL="0" indent="0">
              <a:buNone/>
            </a:pPr>
            <a:endParaRPr lang="en-US" sz="1400" kern="1200"/>
          </a:p>
          <a:p>
            <a:pPr marL="0" indent="0">
              <a:buNone/>
            </a:pPr>
            <a:endParaRPr lang="en-US" sz="1400" kern="1200"/>
          </a:p>
          <a:p>
            <a:pPr marL="0" indent="0">
              <a:buNone/>
            </a:pPr>
            <a:endParaRPr lang="en-US" sz="1400" kern="1200"/>
          </a:p>
          <a:p>
            <a:endParaRPr lang="en-US" sz="1400" kern="1200"/>
          </a:p>
          <a:p>
            <a:pPr marL="0" indent="0">
              <a:buNone/>
            </a:pPr>
            <a:endParaRPr lang="en-US" sz="1400" kern="1200"/>
          </a:p>
          <a:p>
            <a:pPr marL="0" indent="0">
              <a:buNone/>
            </a:pPr>
            <a:endParaRPr lang="en-US" sz="1400" kern="1200"/>
          </a:p>
          <a:p>
            <a:pPr marL="0" indent="0">
              <a:buNone/>
            </a:pPr>
            <a:r>
              <a:rPr lang="en-US" sz="1400" kern="1200"/>
              <a:t>                 価格が低い</a:t>
            </a:r>
          </a:p>
        </p:txBody>
      </p:sp>
      <p:sp>
        <p:nvSpPr>
          <p:cNvPr id="3" name="テキストボックス 2"/>
          <p:cNvSpPr txBox="1"/>
          <p:nvPr/>
        </p:nvSpPr>
        <p:spPr>
          <a:xfrm>
            <a:off x="120770" y="2123480"/>
            <a:ext cx="5041780" cy="356992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0000"/>
              </a:lnSpc>
            </a:pPr>
            <a:r>
              <a:rPr lang="ja-JP" altLang="en-US" sz="2400" dirty="0" smtClean="0"/>
              <a:t>　　　　　</a:t>
            </a:r>
            <a:endParaRPr lang="en-US" altLang="ja-JP" sz="1600" dirty="0"/>
          </a:p>
          <a:p>
            <a:pPr>
              <a:lnSpc>
                <a:spcPct val="100000"/>
              </a:lnSpc>
            </a:pPr>
            <a:endParaRPr lang="ja-JP" altLang="en-US" sz="2400" dirty="0"/>
          </a:p>
          <a:p>
            <a:pPr>
              <a:lnSpc>
                <a:spcPct val="100000"/>
              </a:lnSpc>
            </a:pPr>
            <a:endParaRPr lang="ja-JP" altLang="en-US" sz="2400" dirty="0"/>
          </a:p>
          <a:p>
            <a:pPr>
              <a:lnSpc>
                <a:spcPct val="100000"/>
              </a:lnSpc>
            </a:pPr>
            <a:endParaRPr lang="en-US" altLang="ja-JP" sz="2400" dirty="0"/>
          </a:p>
          <a:p>
            <a:pPr>
              <a:lnSpc>
                <a:spcPct val="100000"/>
              </a:lnSpc>
            </a:pPr>
            <a:r>
              <a:rPr lang="ja-JP" altLang="en-US" sz="1300" dirty="0" smtClean="0"/>
              <a:t>感度が低い　　　　　　　　　　　　　　感度が高い</a:t>
            </a:r>
            <a:endParaRPr lang="ja-JP" altLang="en-US" sz="1300" dirty="0"/>
          </a:p>
        </p:txBody>
      </p:sp>
      <p:pic>
        <p:nvPicPr>
          <p:cNvPr id="4" name="図形 3" descr="2018-09-05 15:18:42.31000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1130" y="2413213"/>
            <a:ext cx="789305" cy="923925"/>
          </a:xfrm>
          <a:prstGeom prst="rect">
            <a:avLst/>
          </a:prstGeom>
        </p:spPr>
      </p:pic>
      <p:pic>
        <p:nvPicPr>
          <p:cNvPr id="6" name="図形 5" descr="2018-09-05 15:44:48.66600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3848" y="3958596"/>
            <a:ext cx="1001395" cy="760730"/>
          </a:xfrm>
          <a:prstGeom prst="rect">
            <a:avLst/>
          </a:prstGeom>
        </p:spPr>
      </p:pic>
      <p:pic>
        <p:nvPicPr>
          <p:cNvPr id="5" name="図形 4" descr="2018-09-05 18:43:16.39400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366" y="4024630"/>
            <a:ext cx="777875" cy="609600"/>
          </a:xfrm>
          <a:prstGeom prst="rect">
            <a:avLst/>
          </a:prstGeom>
        </p:spPr>
      </p:pic>
      <p:sp>
        <p:nvSpPr>
          <p:cNvPr id="7" name="テキストボックス 6"/>
          <p:cNvSpPr txBox="1"/>
          <p:nvPr/>
        </p:nvSpPr>
        <p:spPr>
          <a:xfrm>
            <a:off x="5087165" y="1635125"/>
            <a:ext cx="6927467" cy="23895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ja-JP" sz="2000" dirty="0"/>
              <a:t>Nike</a:t>
            </a:r>
            <a:r>
              <a:rPr lang="ja-JP" altLang="en-US" sz="2000" dirty="0"/>
              <a:t>とコラボすることでグローバルで発売することができ、大量の商品を一定のクオリティを保つことができる</a:t>
            </a:r>
          </a:p>
          <a:p>
            <a:pPr>
              <a:lnSpc>
                <a:spcPct val="100000"/>
              </a:lnSpc>
            </a:pPr>
            <a:endParaRPr lang="ja-JP" altLang="en-US" sz="2000" dirty="0"/>
          </a:p>
          <a:p>
            <a:pPr>
              <a:lnSpc>
                <a:spcPct val="100000"/>
              </a:lnSpc>
            </a:pPr>
            <a:r>
              <a:rPr lang="en-US" altLang="ja-JP" sz="2000" dirty="0"/>
              <a:t>OFF </a:t>
            </a:r>
            <a:r>
              <a:rPr lang="en-US" altLang="ja-JP" sz="2000" dirty="0" err="1"/>
              <a:t>WHITE自体でもスニーカ</a:t>
            </a:r>
            <a:r>
              <a:rPr lang="en-US" altLang="ja-JP" sz="2000" dirty="0"/>
              <a:t>ー</a:t>
            </a:r>
            <a:r>
              <a:rPr lang="ja-JP" altLang="en-US" sz="2000" dirty="0" err="1"/>
              <a:t>はリ</a:t>
            </a:r>
            <a:r>
              <a:rPr lang="ja-JP" altLang="en-US" sz="2000" dirty="0" smtClean="0"/>
              <a:t>リースして</a:t>
            </a:r>
            <a:r>
              <a:rPr lang="ja-JP" altLang="en-US" sz="2000" dirty="0"/>
              <a:t>いる</a:t>
            </a:r>
            <a:r>
              <a:rPr lang="ja-JP" altLang="en-US" sz="2000" dirty="0" smtClean="0"/>
              <a:t>が</a:t>
            </a:r>
            <a:endParaRPr lang="en-US" altLang="ja-JP" sz="2000" dirty="0" smtClean="0"/>
          </a:p>
          <a:p>
            <a:pPr>
              <a:lnSpc>
                <a:spcPct val="100000"/>
              </a:lnSpc>
            </a:pPr>
            <a:r>
              <a:rPr lang="ja-JP" altLang="en-US" sz="2000" dirty="0" smtClean="0"/>
              <a:t>価格帯</a:t>
            </a:r>
            <a:r>
              <a:rPr lang="ja-JP" altLang="en-US" sz="2000" dirty="0"/>
              <a:t>が高い</a:t>
            </a:r>
          </a:p>
          <a:p>
            <a:pPr>
              <a:lnSpc>
                <a:spcPct val="100000"/>
              </a:lnSpc>
            </a:pPr>
            <a:endParaRPr lang="ja-JP" altLang="en-US" sz="2000" dirty="0"/>
          </a:p>
          <a:p>
            <a:pPr>
              <a:lnSpc>
                <a:spcPct val="100000"/>
              </a:lnSpc>
            </a:pPr>
            <a:r>
              <a:rPr lang="ja-JP" altLang="en-US" sz="2000" dirty="0"/>
              <a:t>コラボという形でデザイナーの世界観を比較的安価に</a:t>
            </a:r>
          </a:p>
          <a:p>
            <a:pPr>
              <a:lnSpc>
                <a:spcPct val="100000"/>
              </a:lnSpc>
            </a:pPr>
            <a:r>
              <a:rPr lang="ja-JP" altLang="en-US" sz="2000" dirty="0"/>
              <a:t>体感できる</a:t>
            </a:r>
          </a:p>
        </p:txBody>
      </p:sp>
      <p:sp>
        <p:nvSpPr>
          <p:cNvPr id="8" name="テキストボックス 7"/>
          <p:cNvSpPr txBox="1"/>
          <p:nvPr/>
        </p:nvSpPr>
        <p:spPr>
          <a:xfrm>
            <a:off x="5381674" y="5140325"/>
            <a:ext cx="6705600" cy="11887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0000"/>
              </a:lnSpc>
            </a:pPr>
            <a:r>
              <a:rPr lang="ja-JP" altLang="en-US" sz="2400" dirty="0">
                <a:solidFill>
                  <a:srgbClr val="FF0000"/>
                </a:solidFill>
              </a:rPr>
              <a:t>デザイナー</a:t>
            </a:r>
            <a:r>
              <a:rPr lang="en-US" altLang="ja-JP" sz="2400" dirty="0">
                <a:solidFill>
                  <a:srgbClr val="FF0000"/>
                </a:solidFill>
              </a:rPr>
              <a:t>(</a:t>
            </a:r>
            <a:r>
              <a:rPr lang="en-US" altLang="ja-JP" sz="2400" dirty="0" err="1">
                <a:solidFill>
                  <a:srgbClr val="FF0000"/>
                </a:solidFill>
              </a:rPr>
              <a:t>コラボ</a:t>
            </a:r>
            <a:r>
              <a:rPr lang="ja-JP" altLang="en-US" sz="2400" dirty="0">
                <a:solidFill>
                  <a:srgbClr val="FF0000"/>
                </a:solidFill>
              </a:rPr>
              <a:t>側</a:t>
            </a:r>
            <a:r>
              <a:rPr lang="en-US" altLang="ja-JP" sz="2400" dirty="0">
                <a:solidFill>
                  <a:srgbClr val="FF0000"/>
                </a:solidFill>
              </a:rPr>
              <a:t>)</a:t>
            </a:r>
            <a:r>
              <a:rPr lang="ja-JP" altLang="en-US" sz="2400" dirty="0">
                <a:solidFill>
                  <a:srgbClr val="FF0000"/>
                </a:solidFill>
              </a:rPr>
              <a:t>の人気や支持によって</a:t>
            </a:r>
          </a:p>
          <a:p>
            <a:pPr>
              <a:lnSpc>
                <a:spcPct val="100000"/>
              </a:lnSpc>
            </a:pPr>
            <a:r>
              <a:rPr lang="ja-JP" altLang="en-US" sz="2400" dirty="0">
                <a:solidFill>
                  <a:srgbClr val="FF0000"/>
                </a:solidFill>
              </a:rPr>
              <a:t>売れ行きやリセール価格が決まる</a:t>
            </a:r>
          </a:p>
        </p:txBody>
      </p:sp>
      <p:cxnSp>
        <p:nvCxnSpPr>
          <p:cNvPr id="14" name="直線矢印コネクタ 13"/>
          <p:cNvCxnSpPr/>
          <p:nvPr/>
        </p:nvCxnSpPr>
        <p:spPr>
          <a:xfrm flipV="1">
            <a:off x="1834863" y="2249637"/>
            <a:ext cx="0" cy="30354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V="1">
            <a:off x="59006" y="3854425"/>
            <a:ext cx="3638851" cy="173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64920" y="2012830"/>
            <a:ext cx="4250152" cy="32722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298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3300" y="3389824"/>
            <a:ext cx="1752600" cy="3314701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事例</a:t>
            </a:r>
            <a:r>
              <a:rPr lang="en-US" altLang="ja-JP" dirty="0"/>
              <a:t>(</a:t>
            </a:r>
            <a:r>
              <a:rPr lang="en-US" altLang="ja-JP" dirty="0" smtClean="0"/>
              <a:t>3</a:t>
            </a:r>
            <a:r>
              <a:rPr lang="en-US" altLang="ja-JP" dirty="0"/>
              <a:t>)</a:t>
            </a:r>
            <a:r>
              <a:rPr lang="ja-JP" altLang="en-US" dirty="0" smtClean="0"/>
              <a:t>　　マクドナルド　</a:t>
            </a:r>
            <a:r>
              <a:rPr lang="en-US" altLang="ja-JP" dirty="0" smtClean="0"/>
              <a:t>×</a:t>
            </a:r>
            <a:r>
              <a:rPr lang="ja-JP" altLang="en-US" dirty="0" smtClean="0"/>
              <a:t>　森永製菓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8097" y="1883936"/>
            <a:ext cx="1725154" cy="1283835"/>
          </a:xfrm>
        </p:spPr>
      </p:pic>
      <p:pic>
        <p:nvPicPr>
          <p:cNvPr id="7" name="図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7614" y="1883936"/>
            <a:ext cx="2121291" cy="1302583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5321300" y="2338873"/>
            <a:ext cx="53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dirty="0" smtClean="0"/>
              <a:t>×</a:t>
            </a:r>
            <a:endParaRPr kumimoji="1" lang="ja-JP" altLang="en-US" sz="4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263010" y="3432674"/>
            <a:ext cx="923330" cy="6335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4800" b="1" dirty="0" smtClean="0"/>
              <a:t>→</a:t>
            </a:r>
            <a:endParaRPr kumimoji="1" lang="ja-JP" altLang="en-US" sz="4800" b="1" dirty="0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066" y="4561383"/>
            <a:ext cx="3191515" cy="2028981"/>
          </a:xfrm>
          <a:prstGeom prst="rect">
            <a:avLst/>
          </a:prstGeom>
        </p:spPr>
      </p:pic>
      <p:sp>
        <p:nvSpPr>
          <p:cNvPr id="14" name="雲形吹き出し 13"/>
          <p:cNvSpPr/>
          <p:nvPr/>
        </p:nvSpPr>
        <p:spPr>
          <a:xfrm>
            <a:off x="2152010" y="3544808"/>
            <a:ext cx="3157329" cy="1042779"/>
          </a:xfrm>
          <a:prstGeom prst="cloudCallout">
            <a:avLst>
              <a:gd name="adj1" fmla="val -28073"/>
              <a:gd name="adj2" fmla="val 8076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5657">
            <a:off x="8954095" y="1763119"/>
            <a:ext cx="803151" cy="1316642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2436413" y="3835364"/>
            <a:ext cx="26606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試</a:t>
            </a:r>
            <a:r>
              <a:rPr lang="ja-JP" altLang="en-US" sz="2400" dirty="0" smtClean="0"/>
              <a:t>してみたい！！</a:t>
            </a:r>
            <a:endParaRPr kumimoji="1" lang="ja-JP" altLang="en-US" sz="2400" dirty="0"/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510"/>
          <a:stretch/>
        </p:blipFill>
        <p:spPr>
          <a:xfrm>
            <a:off x="9794616" y="4477866"/>
            <a:ext cx="2501900" cy="2404605"/>
          </a:xfrm>
          <a:prstGeom prst="rect">
            <a:avLst/>
          </a:prstGeom>
        </p:spPr>
      </p:pic>
      <p:sp>
        <p:nvSpPr>
          <p:cNvPr id="19" name="雲形吹き出し 18"/>
          <p:cNvSpPr/>
          <p:nvPr/>
        </p:nvSpPr>
        <p:spPr>
          <a:xfrm>
            <a:off x="6431296" y="3186518"/>
            <a:ext cx="3685501" cy="2823217"/>
          </a:xfrm>
          <a:prstGeom prst="cloudCallout">
            <a:avLst>
              <a:gd name="adj1" fmla="val 51281"/>
              <a:gd name="adj2" fmla="val 5818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855378" y="3544808"/>
            <a:ext cx="30609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/>
              <a:t>どっちの味も知ってるけど・・・コラボするとどんな味なんだろう・・・？</a:t>
            </a:r>
            <a:endParaRPr kumimoji="1" lang="ja-JP" altLang="en-US" sz="28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888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635500" y="774700"/>
            <a:ext cx="679450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dirty="0" smtClean="0"/>
          </a:p>
          <a:p>
            <a:r>
              <a:rPr kumimoji="1" lang="ja-JP" altLang="en-US" sz="2800" dirty="0" smtClean="0"/>
              <a:t>みんな一度は口にしたことがある</a:t>
            </a:r>
            <a:endParaRPr kumimoji="1" lang="en-US" altLang="ja-JP" sz="2800" dirty="0" smtClean="0"/>
          </a:p>
          <a:p>
            <a:r>
              <a:rPr kumimoji="1" lang="ja-JP" altLang="en-US" sz="2800" dirty="0" smtClean="0"/>
              <a:t>懐かしい味。</a:t>
            </a:r>
            <a:endParaRPr kumimoji="1" lang="en-US" altLang="ja-JP" sz="2800" dirty="0" smtClean="0"/>
          </a:p>
          <a:p>
            <a:endParaRPr lang="en-US" altLang="ja-JP" sz="2800" dirty="0" smtClean="0"/>
          </a:p>
          <a:p>
            <a:r>
              <a:rPr lang="ja-JP" altLang="en-US" sz="2800" dirty="0" smtClean="0"/>
              <a:t>マックシェイクとコラボしたとき、</a:t>
            </a:r>
            <a:endParaRPr lang="en-US" altLang="ja-JP" sz="2800" dirty="0" smtClean="0"/>
          </a:p>
          <a:p>
            <a:r>
              <a:rPr lang="ja-JP" altLang="en-US" sz="2800" dirty="0" smtClean="0"/>
              <a:t>どのような味かある程度想像がつく。</a:t>
            </a:r>
            <a:endParaRPr lang="en-US" altLang="ja-JP" sz="2800" dirty="0" smtClean="0"/>
          </a:p>
          <a:p>
            <a:endParaRPr lang="en-US" altLang="ja-JP" sz="2800" dirty="0" smtClean="0"/>
          </a:p>
          <a:p>
            <a:r>
              <a:rPr lang="ja-JP" altLang="en-US" sz="2800" dirty="0" smtClean="0"/>
              <a:t>　　　　</a:t>
            </a:r>
            <a:endParaRPr lang="en-US" altLang="ja-JP" sz="2800" dirty="0" smtClean="0"/>
          </a:p>
          <a:p>
            <a:r>
              <a:rPr lang="ja-JP" altLang="en-US" sz="2800" dirty="0" smtClean="0"/>
              <a:t>　　　　　しかし！！！！！</a:t>
            </a:r>
            <a:endParaRPr lang="en-US" altLang="ja-JP" sz="2800" dirty="0" smtClean="0"/>
          </a:p>
          <a:p>
            <a:endParaRPr lang="en-US" altLang="ja-JP" sz="2800" dirty="0"/>
          </a:p>
          <a:p>
            <a:r>
              <a:rPr lang="ja-JP" altLang="en-US" sz="2800" dirty="0" smtClean="0"/>
              <a:t>冷たいシェイクに！</a:t>
            </a:r>
            <a:endParaRPr lang="en-US" altLang="ja-JP" sz="2800" dirty="0" smtClean="0"/>
          </a:p>
          <a:p>
            <a:r>
              <a:rPr kumimoji="1" lang="ja-JP" altLang="en-US" sz="2800" dirty="0" smtClean="0"/>
              <a:t>飲めるキャラメルアイス！</a:t>
            </a:r>
            <a:endParaRPr kumimoji="1" lang="en-US" altLang="ja-JP" sz="2800" dirty="0" smtClean="0"/>
          </a:p>
          <a:p>
            <a:endParaRPr lang="en-US" altLang="ja-JP" sz="2800" dirty="0"/>
          </a:p>
          <a:p>
            <a:r>
              <a:rPr kumimoji="1" lang="ja-JP" altLang="en-US" sz="2800" dirty="0" smtClean="0"/>
              <a:t>・・・飲んでみたい</a:t>
            </a:r>
            <a:endParaRPr kumimoji="1" lang="en-US" altLang="ja-JP" sz="2800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500" y="420687"/>
            <a:ext cx="3048000" cy="2028825"/>
          </a:xfrm>
          <a:prstGeom prst="rect">
            <a:avLst/>
          </a:prstGeom>
        </p:spPr>
      </p:pic>
      <p:sp>
        <p:nvSpPr>
          <p:cNvPr id="5" name="右矢印 4"/>
          <p:cNvSpPr/>
          <p:nvPr/>
        </p:nvSpPr>
        <p:spPr>
          <a:xfrm>
            <a:off x="3619500" y="1142998"/>
            <a:ext cx="762000" cy="5842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500" y="4037131"/>
            <a:ext cx="3048000" cy="2457450"/>
          </a:xfrm>
          <a:prstGeom prst="rect">
            <a:avLst/>
          </a:prstGeom>
        </p:spPr>
      </p:pic>
      <p:sp>
        <p:nvSpPr>
          <p:cNvPr id="7" name="右矢印 6"/>
          <p:cNvSpPr/>
          <p:nvPr/>
        </p:nvSpPr>
        <p:spPr>
          <a:xfrm>
            <a:off x="3683000" y="4977715"/>
            <a:ext cx="825500" cy="5762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32750" y="5935781"/>
            <a:ext cx="558800" cy="558800"/>
          </a:xfrm>
          <a:prstGeom prst="rect">
            <a:avLst/>
          </a:prstGeom>
        </p:spPr>
      </p:pic>
      <p:sp>
        <p:nvSpPr>
          <p:cNvPr id="2" name="爆発 1 1"/>
          <p:cNvSpPr/>
          <p:nvPr/>
        </p:nvSpPr>
        <p:spPr>
          <a:xfrm>
            <a:off x="5768197" y="3536830"/>
            <a:ext cx="4060166" cy="1385978"/>
          </a:xfrm>
          <a:prstGeom prst="irregularSeal1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01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9037" y="661987"/>
            <a:ext cx="3382963" cy="4391025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70294" y="977900"/>
            <a:ext cx="577490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dirty="0" smtClean="0"/>
              <a:t>2016</a:t>
            </a:r>
            <a:r>
              <a:rPr kumimoji="1" lang="ja-JP" altLang="en-US" sz="3600" dirty="0" smtClean="0"/>
              <a:t>年に初登場したところ大人気！</a:t>
            </a:r>
            <a:endParaRPr kumimoji="1" lang="en-US" altLang="ja-JP" sz="3600" dirty="0" smtClean="0"/>
          </a:p>
          <a:p>
            <a:endParaRPr lang="en-US" altLang="ja-JP" sz="3600" dirty="0"/>
          </a:p>
          <a:p>
            <a:pPr algn="ctr"/>
            <a:r>
              <a:rPr kumimoji="1" lang="ja-JP" altLang="en-US" sz="3600" dirty="0" smtClean="0"/>
              <a:t>↓</a:t>
            </a:r>
            <a:endParaRPr kumimoji="1" lang="en-US" altLang="ja-JP" sz="3600" dirty="0" smtClean="0"/>
          </a:p>
          <a:p>
            <a:endParaRPr lang="en-US" altLang="ja-JP" sz="3600" dirty="0"/>
          </a:p>
          <a:p>
            <a:r>
              <a:rPr kumimoji="1" lang="en-US" altLang="ja-JP" sz="3600" dirty="0" smtClean="0"/>
              <a:t>2</a:t>
            </a:r>
            <a:r>
              <a:rPr kumimoji="1" lang="ja-JP" altLang="en-US" sz="3600" dirty="0" smtClean="0"/>
              <a:t>年後に多数あったお客様の要望の声から</a:t>
            </a:r>
            <a:r>
              <a:rPr lang="ja-JP" altLang="en-US" sz="3600" dirty="0" smtClean="0"/>
              <a:t>復活が実現したほど。</a:t>
            </a:r>
            <a:endParaRPr kumimoji="1" lang="ja-JP" altLang="en-US" sz="3600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5048" y="3633728"/>
            <a:ext cx="6883400" cy="3441700"/>
          </a:xfrm>
          <a:prstGeom prst="rect">
            <a:avLst/>
          </a:prstGeom>
        </p:spPr>
      </p:pic>
      <p:sp>
        <p:nvSpPr>
          <p:cNvPr id="8" name="雲形吹き出し 7"/>
          <p:cNvSpPr/>
          <p:nvPr/>
        </p:nvSpPr>
        <p:spPr>
          <a:xfrm>
            <a:off x="9220200" y="2235200"/>
            <a:ext cx="2540000" cy="1803400"/>
          </a:xfrm>
          <a:prstGeom prst="cloudCallout">
            <a:avLst>
              <a:gd name="adj1" fmla="val -39333"/>
              <a:gd name="adj2" fmla="val 7799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440048" y="2854385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dirty="0" smtClean="0"/>
              <a:t>やった～</a:t>
            </a:r>
            <a:r>
              <a:rPr kumimoji="1" lang="ja-JP" altLang="en-US" sz="2800" b="1" dirty="0" smtClean="0"/>
              <a:t>！！</a:t>
            </a:r>
            <a:endParaRPr kumimoji="1" lang="ja-JP" altLang="en-US" sz="2800" b="1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863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9449547" cy="706964"/>
          </a:xfrm>
        </p:spPr>
        <p:txBody>
          <a:bodyPr/>
          <a:lstStyle/>
          <a:p>
            <a:r>
              <a:rPr lang="ja-JP" altLang="en-US" dirty="0"/>
              <a:t>事例</a:t>
            </a:r>
            <a:r>
              <a:rPr lang="ja-JP" altLang="en-US" dirty="0" smtClean="0"/>
              <a:t>からわか</a:t>
            </a:r>
            <a:r>
              <a:rPr lang="ja-JP" altLang="en-US" dirty="0"/>
              <a:t>る</a:t>
            </a:r>
            <a:r>
              <a:rPr lang="ja-JP" altLang="en-US" dirty="0" smtClean="0"/>
              <a:t>消費者心理（</a:t>
            </a:r>
            <a:r>
              <a:rPr lang="en-US" altLang="ja-JP" dirty="0" smtClean="0"/>
              <a:t>1</a:t>
            </a:r>
            <a:r>
              <a:rPr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35137" y="2358571"/>
            <a:ext cx="9530298" cy="4102100"/>
          </a:xfrm>
        </p:spPr>
        <p:txBody>
          <a:bodyPr>
            <a:noAutofit/>
          </a:bodyPr>
          <a:lstStyle/>
          <a:p>
            <a:r>
              <a:rPr kumimoji="1" lang="ja-JP" altLang="en-US" sz="2000" dirty="0" smtClean="0"/>
              <a:t>安室奈美恵　</a:t>
            </a:r>
            <a:r>
              <a:rPr kumimoji="1" lang="en-US" altLang="ja-JP" sz="2000" dirty="0" smtClean="0"/>
              <a:t>×</a:t>
            </a:r>
            <a:r>
              <a:rPr kumimoji="1" lang="ja-JP" altLang="en-US" sz="2000" dirty="0" smtClean="0"/>
              <a:t>　</a:t>
            </a:r>
            <a:r>
              <a:rPr kumimoji="1" lang="en-US" altLang="ja-JP" sz="2000" dirty="0" smtClean="0"/>
              <a:t>KOSE</a:t>
            </a:r>
          </a:p>
          <a:p>
            <a:pPr marL="0" indent="0">
              <a:buNone/>
            </a:pPr>
            <a:r>
              <a:rPr lang="ja-JP" altLang="en-US" sz="2000" dirty="0"/>
              <a:t>　</a:t>
            </a:r>
            <a:r>
              <a:rPr lang="ja-JP" altLang="en-US" sz="2000" dirty="0" smtClean="0"/>
              <a:t>　・</a:t>
            </a:r>
            <a:r>
              <a:rPr lang="en-US" altLang="ja-JP" sz="2000" dirty="0" smtClean="0"/>
              <a:t>30</a:t>
            </a:r>
            <a:r>
              <a:rPr lang="ja-JP" altLang="en-US" sz="2000" dirty="0" smtClean="0"/>
              <a:t>代前後を中心に人気を誇る歌手と、身近な化粧品ブランドのコラボ</a:t>
            </a:r>
            <a:endParaRPr lang="en-US" altLang="ja-JP" sz="2000" dirty="0" smtClean="0"/>
          </a:p>
          <a:p>
            <a:pPr marL="0" indent="0">
              <a:buNone/>
            </a:pPr>
            <a:r>
              <a:rPr kumimoji="1" lang="ja-JP" altLang="en-US" sz="2000" dirty="0"/>
              <a:t>　</a:t>
            </a:r>
            <a:r>
              <a:rPr kumimoji="1" lang="ja-JP" altLang="en-US" sz="2000" dirty="0" smtClean="0"/>
              <a:t>　　→知覚リスクを低減</a:t>
            </a:r>
            <a:endParaRPr kumimoji="1" lang="en-US" altLang="ja-JP" sz="2000" dirty="0" smtClean="0"/>
          </a:p>
          <a:p>
            <a:pPr marL="0" indent="0">
              <a:buNone/>
            </a:pPr>
            <a:r>
              <a:rPr lang="ja-JP" altLang="en-US" sz="2000" dirty="0"/>
              <a:t>　</a:t>
            </a:r>
            <a:r>
              <a:rPr lang="ja-JP" altLang="en-US" sz="2000" dirty="0" smtClean="0"/>
              <a:t>　・数量限定販売</a:t>
            </a:r>
            <a:endParaRPr lang="en-US" altLang="ja-JP" sz="2000" dirty="0" smtClean="0"/>
          </a:p>
          <a:p>
            <a:pPr marL="0" indent="0">
              <a:buNone/>
            </a:pPr>
            <a:r>
              <a:rPr lang="ja-JP" altLang="en-US" sz="2000" dirty="0"/>
              <a:t>　</a:t>
            </a:r>
            <a:r>
              <a:rPr lang="ja-JP" altLang="en-US" sz="2000" dirty="0" smtClean="0"/>
              <a:t>　　→希少価値があげた</a:t>
            </a:r>
            <a:endParaRPr lang="en-US" altLang="ja-JP" sz="2000" dirty="0" smtClean="0"/>
          </a:p>
          <a:p>
            <a:pPr marL="0" indent="0">
              <a:buNone/>
            </a:pPr>
            <a:endParaRPr kumimoji="1" lang="en-US" altLang="ja-JP" sz="2000" dirty="0" smtClean="0"/>
          </a:p>
          <a:p>
            <a:r>
              <a:rPr lang="en-US" altLang="ja-JP" sz="2000" dirty="0"/>
              <a:t>NIKE</a:t>
            </a:r>
            <a:r>
              <a:rPr lang="ja-JP" altLang="en-US" sz="2000" dirty="0"/>
              <a:t>　</a:t>
            </a:r>
            <a:r>
              <a:rPr lang="en-US" altLang="ja-JP" sz="2000" dirty="0"/>
              <a:t>×</a:t>
            </a:r>
            <a:r>
              <a:rPr lang="ja-JP" altLang="en-US" sz="2000" dirty="0"/>
              <a:t>　</a:t>
            </a:r>
            <a:r>
              <a:rPr lang="en-US" altLang="ja-JP" sz="2000" dirty="0"/>
              <a:t>OFF WHITE</a:t>
            </a:r>
            <a:r>
              <a:rPr lang="ja-JP" altLang="en-US" sz="2000" dirty="0"/>
              <a:t>（</a:t>
            </a:r>
            <a:r>
              <a:rPr lang="en-US" altLang="ja-JP" sz="2000" dirty="0"/>
              <a:t>Virgil</a:t>
            </a:r>
            <a:r>
              <a:rPr lang="ja-JP" altLang="en-US" sz="2000" dirty="0"/>
              <a:t> </a:t>
            </a:r>
            <a:r>
              <a:rPr lang="en-US" altLang="ja-JP" sz="2000" dirty="0" err="1"/>
              <a:t>Abloh</a:t>
            </a:r>
            <a:r>
              <a:rPr lang="ja-JP" altLang="en-US" sz="2000" dirty="0"/>
              <a:t>）</a:t>
            </a:r>
            <a:endParaRPr lang="en-US" altLang="ja-JP" sz="2000" dirty="0"/>
          </a:p>
          <a:p>
            <a:pPr marL="0" indent="0">
              <a:buNone/>
            </a:pPr>
            <a:r>
              <a:rPr lang="ja-JP" altLang="en-US" sz="2000" dirty="0"/>
              <a:t>　　・コラボ側の人気度が高い</a:t>
            </a:r>
            <a:endParaRPr lang="en-US" altLang="ja-JP" sz="2000" dirty="0"/>
          </a:p>
          <a:p>
            <a:pPr marL="0" indent="0">
              <a:buNone/>
            </a:pPr>
            <a:r>
              <a:rPr lang="ja-JP" altLang="en-US" sz="2000" dirty="0"/>
              <a:t>　　　→コラボ商品の注目度が</a:t>
            </a:r>
            <a:r>
              <a:rPr lang="ja-JP" altLang="en-US" sz="2000" dirty="0" smtClean="0"/>
              <a:t>高まる</a:t>
            </a:r>
            <a:endParaRPr lang="en-US" altLang="ja-JP" sz="2000" dirty="0" smtClean="0"/>
          </a:p>
          <a:p>
            <a:pPr marL="0" indent="0">
              <a:buNone/>
            </a:pPr>
            <a:r>
              <a:rPr lang="ja-JP" altLang="en-US" sz="2000" dirty="0"/>
              <a:t>　</a:t>
            </a:r>
            <a:r>
              <a:rPr lang="ja-JP" altLang="en-US" sz="2000" dirty="0" smtClean="0"/>
              <a:t>　　→話題性がある</a:t>
            </a:r>
            <a:endParaRPr lang="en-US" altLang="ja-JP" sz="2000" dirty="0" smtClean="0"/>
          </a:p>
          <a:p>
            <a:pPr marL="0" indent="0">
              <a:buNone/>
            </a:pPr>
            <a:endParaRPr lang="en-US" altLang="ja-JP" sz="2000" dirty="0"/>
          </a:p>
          <a:p>
            <a:endParaRPr kumimoji="1" lang="en-US" altLang="ja-JP" sz="2000" dirty="0" smtClean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756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事例からわかる消費者心理（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52389" y="2344707"/>
            <a:ext cx="8761412" cy="34163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ja-JP" sz="2000" dirty="0" smtClean="0"/>
          </a:p>
          <a:p>
            <a:r>
              <a:rPr lang="ja-JP" altLang="en-US" sz="2000" dirty="0" smtClean="0"/>
              <a:t>マクドナルド</a:t>
            </a:r>
            <a:r>
              <a:rPr lang="ja-JP" altLang="en-US" sz="2000" dirty="0"/>
              <a:t>　</a:t>
            </a:r>
            <a:r>
              <a:rPr lang="en-US" altLang="ja-JP" sz="2000" dirty="0"/>
              <a:t>×</a:t>
            </a:r>
            <a:r>
              <a:rPr lang="ja-JP" altLang="en-US" sz="2000" dirty="0"/>
              <a:t>　森永製菓</a:t>
            </a:r>
            <a:endParaRPr lang="en-US" altLang="ja-JP" sz="2000" dirty="0"/>
          </a:p>
          <a:p>
            <a:pPr marL="0" indent="0">
              <a:buNone/>
            </a:pPr>
            <a:r>
              <a:rPr lang="ja-JP" altLang="en-US" sz="2000" dirty="0"/>
              <a:t>　　・誰もが知っている懐かしのキャラメルとのコラボ</a:t>
            </a:r>
            <a:endParaRPr lang="en-US" altLang="ja-JP" sz="2000" dirty="0"/>
          </a:p>
          <a:p>
            <a:pPr marL="0" indent="0">
              <a:buNone/>
            </a:pPr>
            <a:r>
              <a:rPr lang="ja-JP" altLang="en-US" sz="2000" dirty="0"/>
              <a:t>　　　→消費者はある程度味を予想できるが、実際に試してみたく</a:t>
            </a:r>
            <a:r>
              <a:rPr lang="ja-JP" altLang="en-US" sz="2000" dirty="0" smtClean="0"/>
              <a:t>なる</a:t>
            </a:r>
            <a:endParaRPr lang="en-US" altLang="ja-JP" sz="2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300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問題意識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37404" y="3893389"/>
            <a:ext cx="108290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 smtClean="0"/>
              <a:t>どのような条件がそろえば、コラボ商品の試用意向が高まるのか。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7032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8792" y="2817962"/>
            <a:ext cx="116284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/>
              <a:t>商品を手に取り、試してみたくなる気持ち　＝　</a:t>
            </a:r>
            <a:r>
              <a:rPr kumimoji="1" lang="ja-JP" altLang="en-US" sz="3200" u="dbl" dirty="0" smtClean="0">
                <a:uFill>
                  <a:solidFill>
                    <a:srgbClr val="FF0000"/>
                  </a:solidFill>
                </a:uFill>
              </a:rPr>
              <a:t>試用意向</a:t>
            </a:r>
            <a:endParaRPr kumimoji="1" lang="en-US" altLang="ja-JP" sz="3200" u="dbl" dirty="0" smtClean="0">
              <a:uFill>
                <a:solidFill>
                  <a:srgbClr val="FF0000"/>
                </a:solidFill>
              </a:uFill>
            </a:endParaRPr>
          </a:p>
          <a:p>
            <a:r>
              <a:rPr kumimoji="1" lang="ja-JP" altLang="en-US" sz="3200" dirty="0"/>
              <a:t>　</a:t>
            </a:r>
            <a:r>
              <a:rPr kumimoji="1" lang="ja-JP" altLang="en-US" sz="3200" dirty="0" smtClean="0"/>
              <a:t>　　　　　　　　　　　　</a:t>
            </a:r>
            <a:endParaRPr kumimoji="1" lang="en-US" altLang="ja-JP" sz="3200" dirty="0" smtClean="0"/>
          </a:p>
          <a:p>
            <a:r>
              <a:rPr kumimoji="1" lang="ja-JP" altLang="en-US" sz="3200" dirty="0"/>
              <a:t>　</a:t>
            </a:r>
            <a:r>
              <a:rPr kumimoji="1" lang="ja-JP" altLang="en-US" sz="3200" dirty="0" smtClean="0"/>
              <a:t>　　　　　　　　　　　　　　　　　　　　　　　　</a:t>
            </a:r>
            <a:r>
              <a:rPr kumimoji="1" lang="ja-JP" altLang="en-US" sz="2800" dirty="0" smtClean="0"/>
              <a:t>とする。</a:t>
            </a:r>
            <a:r>
              <a:rPr kumimoji="1" lang="ja-JP" altLang="en-US" sz="3200" dirty="0" smtClean="0"/>
              <a:t>　　　　　　　　　　　　　　　　　　　　　　　　　　　　　　　　　　　　　　　　　　　　　　　　　　　　　　　</a:t>
            </a:r>
            <a:r>
              <a:rPr kumimoji="1" lang="ja-JP" altLang="en-US" dirty="0" smtClean="0"/>
              <a:t>　　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0634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ja-JP" altLang="en-US" sz="2400" dirty="0"/>
              <a:t>コラボレーショ</a:t>
            </a:r>
            <a:r>
              <a:rPr lang="ja-JP" altLang="en-US" sz="2400" dirty="0"/>
              <a:t>ンとは</a:t>
            </a:r>
            <a:endParaRPr kumimoji="1" lang="en-US" altLang="ja-JP" sz="24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400" dirty="0"/>
              <a:t>現状</a:t>
            </a:r>
            <a:r>
              <a:rPr lang="ja-JP" altLang="en-US" sz="2400" dirty="0" smtClean="0"/>
              <a:t>分析</a:t>
            </a:r>
            <a:endParaRPr lang="en-US" altLang="ja-JP" sz="24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400" dirty="0"/>
              <a:t>問題</a:t>
            </a:r>
            <a:r>
              <a:rPr lang="ja-JP" altLang="en-US" sz="2400" dirty="0" smtClean="0"/>
              <a:t>意識</a:t>
            </a:r>
            <a:endParaRPr lang="en-US" altLang="ja-JP" sz="24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400" dirty="0"/>
              <a:t>仮説導入</a:t>
            </a:r>
            <a:endParaRPr lang="en-US" altLang="ja-JP" sz="24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400" dirty="0"/>
              <a:t>仮説</a:t>
            </a:r>
            <a:endParaRPr lang="en-US" altLang="ja-JP" sz="2400" dirty="0"/>
          </a:p>
          <a:p>
            <a:pPr marL="514350" indent="-514350">
              <a:buFont typeface="+mj-lt"/>
              <a:buAutoNum type="arabicPeriod"/>
            </a:pPr>
            <a:r>
              <a:rPr lang="ja-JP" altLang="en-US" sz="2400" dirty="0"/>
              <a:t>参考文献</a:t>
            </a:r>
            <a:endParaRPr lang="en-US" altLang="ja-JP" sz="24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323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仮説導入</a:t>
            </a:r>
            <a:endParaRPr kumimoji="1" lang="ja-JP" altLang="en-US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20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82586" y="1581509"/>
            <a:ext cx="1147313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sz="2400" dirty="0" smtClean="0"/>
          </a:p>
          <a:p>
            <a:endParaRPr kumimoji="1" lang="en-US" altLang="ja-JP" sz="2400" dirty="0" smtClean="0"/>
          </a:p>
          <a:p>
            <a:endParaRPr kumimoji="1" lang="en-US" altLang="ja-JP" sz="2400" dirty="0"/>
          </a:p>
          <a:p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2400" dirty="0" smtClean="0"/>
              <a:t>販売数量や販売期間が限定されると、コラボ商品に対する希少価値が上がる。</a:t>
            </a:r>
            <a:endParaRPr kumimoji="1" lang="en-US" altLang="ja-JP" sz="24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en-US" altLang="ja-JP" sz="2400" dirty="0"/>
          </a:p>
          <a:p>
            <a:endParaRPr kumimoji="1" lang="en-US" altLang="ja-JP" sz="2400" dirty="0" smtClean="0"/>
          </a:p>
          <a:p>
            <a:endParaRPr kumimoji="1" lang="en-US" altLang="ja-JP" sz="2400" dirty="0"/>
          </a:p>
          <a:p>
            <a:endParaRPr kumimoji="1" lang="en-US" altLang="ja-JP" sz="24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2400" dirty="0" smtClean="0"/>
              <a:t>消費者が商品に対するある程度の事前知識を持っていることが、</a:t>
            </a:r>
            <a:endParaRPr kumimoji="1" lang="en-US" altLang="ja-JP" sz="2400" dirty="0" smtClean="0"/>
          </a:p>
          <a:p>
            <a:r>
              <a:rPr kumimoji="1" lang="ja-JP" altLang="en-US" sz="2400" dirty="0"/>
              <a:t>　</a:t>
            </a:r>
            <a:r>
              <a:rPr kumimoji="1" lang="ja-JP" altLang="en-US" sz="2400" dirty="0" smtClean="0"/>
              <a:t>知覚リスクを下げる。</a:t>
            </a:r>
            <a:endParaRPr kumimoji="1" lang="en-US" altLang="ja-JP" sz="2400" dirty="0" smtClean="0"/>
          </a:p>
          <a:p>
            <a:endParaRPr kumimoji="1" lang="en-US" altLang="ja-JP" sz="2400" dirty="0" smtClean="0"/>
          </a:p>
          <a:p>
            <a:endParaRPr kumimoji="1"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97159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9043147" cy="706964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仮説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4324" y="3230352"/>
            <a:ext cx="11237342" cy="17672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3200" dirty="0" smtClean="0"/>
              <a:t>期間や数量が限定され、ある程度認知度があるブランドとのコラボレーションが試用意向を高めるのではないか。</a:t>
            </a:r>
            <a:endParaRPr kumimoji="1" lang="ja-JP" altLang="en-US" sz="32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609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参考文献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16302" y="2352137"/>
            <a:ext cx="11530641" cy="4186686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・坂本弥光</a:t>
            </a:r>
            <a:r>
              <a:rPr lang="en-US" altLang="ja-JP" dirty="0" smtClean="0"/>
              <a:t>(2018)『</a:t>
            </a:r>
            <a:r>
              <a:rPr lang="ja-JP" altLang="en-US" dirty="0"/>
              <a:t>ブランド</a:t>
            </a:r>
            <a:r>
              <a:rPr lang="ja-JP" altLang="en-US" dirty="0" smtClean="0"/>
              <a:t>の</a:t>
            </a:r>
            <a:r>
              <a:rPr lang="ja-JP" altLang="en-US" dirty="0"/>
              <a:t>コラボ</a:t>
            </a:r>
            <a:r>
              <a:rPr lang="ja-JP" altLang="en-US" dirty="0" smtClean="0"/>
              <a:t>は何をもたらすか“午後の紅茶</a:t>
            </a:r>
            <a:r>
              <a:rPr lang="en-US" altLang="ja-JP" dirty="0" smtClean="0"/>
              <a:t>×</a:t>
            </a:r>
            <a:r>
              <a:rPr lang="ja-JP" altLang="en-US" dirty="0" smtClean="0"/>
              <a:t>ポッキーが</a:t>
            </a:r>
            <a:r>
              <a:rPr lang="en-US" altLang="ja-JP" dirty="0" smtClean="0"/>
              <a:t>4</a:t>
            </a:r>
            <a:r>
              <a:rPr lang="ja-JP" altLang="en-US" dirty="0" smtClean="0"/>
              <a:t>年続く理由“</a:t>
            </a:r>
            <a:r>
              <a:rPr lang="en-US" altLang="ja-JP" dirty="0" smtClean="0"/>
              <a:t>』</a:t>
            </a:r>
            <a:r>
              <a:rPr lang="ja-JP" altLang="en-US" dirty="0" smtClean="0"/>
              <a:t>宣伝会議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・「マクドナルド」</a:t>
            </a:r>
            <a:r>
              <a:rPr kumimoji="1" lang="en-US" altLang="ja-JP" dirty="0" smtClean="0"/>
              <a:t>http//</a:t>
            </a:r>
            <a:r>
              <a:rPr lang="en-US" altLang="ja-JP" dirty="0" smtClean="0"/>
              <a:t>www.mcdonalds.co.jp/</a:t>
            </a:r>
            <a:r>
              <a:rPr lang="ja-JP" altLang="en-US" dirty="0" smtClean="0"/>
              <a:t>　（</a:t>
            </a:r>
            <a:r>
              <a:rPr lang="en-US" altLang="ja-JP" dirty="0" smtClean="0"/>
              <a:t>2018-9-4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・「</a:t>
            </a:r>
            <a:r>
              <a:rPr lang="en-US" altLang="ja-JP" dirty="0" smtClean="0"/>
              <a:t>KOSE</a:t>
            </a:r>
            <a:r>
              <a:rPr lang="ja-JP" altLang="en-US" dirty="0" smtClean="0"/>
              <a:t>」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・「安室奈美恵」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・「</a:t>
            </a:r>
            <a:r>
              <a:rPr lang="en-US" altLang="ja-JP" dirty="0" smtClean="0"/>
              <a:t>NIKE</a:t>
            </a:r>
            <a:r>
              <a:rPr lang="ja-JP" altLang="en-US" dirty="0" smtClean="0"/>
              <a:t>」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・「ブランド拡張」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・「コラボ戦略」</a:t>
            </a:r>
            <a:endParaRPr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841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sz="4800" dirty="0" smtClean="0"/>
              <a:t>コラボレーションと</a:t>
            </a:r>
            <a:r>
              <a:rPr lang="ja-JP" altLang="en-US" sz="4800" dirty="0"/>
              <a:t>は</a:t>
            </a:r>
            <a:endParaRPr kumimoji="1" lang="ja-JP" altLang="en-US" sz="4800" dirty="0"/>
          </a:p>
        </p:txBody>
      </p:sp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xmlns="" id="{83521BE9-10A0-4DE6-AB93-2D6DF6F6D4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3353" y="2705099"/>
            <a:ext cx="9627347" cy="288481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ja-JP" altLang="en-US" sz="3600" dirty="0" smtClean="0"/>
              <a:t>　</a:t>
            </a:r>
            <a:endParaRPr lang="en-US" altLang="ja-JP" sz="3600" dirty="0" smtClean="0"/>
          </a:p>
          <a:p>
            <a:pPr marL="0" indent="0">
              <a:buNone/>
            </a:pPr>
            <a:r>
              <a:rPr lang="ja-JP" altLang="en-US" sz="3600" dirty="0" smtClean="0"/>
              <a:t>　共同</a:t>
            </a:r>
            <a:r>
              <a:rPr lang="ja-JP" altLang="en-US" sz="3600" dirty="0"/>
              <a:t>作業・共同製作。</a:t>
            </a:r>
            <a:endParaRPr lang="en-US" altLang="ja-JP" sz="3600" dirty="0"/>
          </a:p>
          <a:p>
            <a:pPr marL="0" indent="0">
              <a:buNone/>
            </a:pPr>
            <a:r>
              <a:rPr lang="ja-JP" altLang="en-US" sz="3600" dirty="0" smtClean="0"/>
              <a:t>　また</a:t>
            </a:r>
            <a:r>
              <a:rPr lang="ja-JP" altLang="en-US" sz="3600" dirty="0"/>
              <a:t>、企業同士の共同開発などにもいう</a:t>
            </a:r>
            <a:r>
              <a:rPr lang="ja-JP" altLang="en-US" sz="3600" dirty="0" smtClean="0"/>
              <a:t>。</a:t>
            </a:r>
            <a:endParaRPr lang="en-US" altLang="ja-JP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468804" y="4853145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 smtClean="0"/>
              <a:t>（大辞林　第二版）</a:t>
            </a:r>
            <a:endParaRPr kumimoji="1" lang="ja-JP" altLang="en-US" sz="32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454421" y="5917722"/>
            <a:ext cx="3226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以下、コラボと呼ぶ。</a:t>
            </a:r>
            <a:endParaRPr kumimoji="1" lang="ja-JP" altLang="en-US" sz="24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21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コラボレーションの型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30031" y="2355239"/>
            <a:ext cx="463460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kumimoji="1" lang="ja-JP" altLang="en-US" sz="3200" dirty="0" smtClean="0"/>
              <a:t>カバー・コラボ</a:t>
            </a:r>
            <a:endParaRPr kumimoji="1" lang="en-US" altLang="ja-JP" sz="3200" dirty="0" smtClean="0"/>
          </a:p>
          <a:p>
            <a:pPr marL="342900" indent="-342900">
              <a:buFont typeface="+mj-lt"/>
              <a:buAutoNum type="arabicPeriod"/>
            </a:pPr>
            <a:endParaRPr kumimoji="1" lang="en-US" altLang="ja-JP" sz="3200" dirty="0" smtClean="0"/>
          </a:p>
          <a:p>
            <a:pPr marL="342900" indent="-342900">
              <a:buFont typeface="+mj-lt"/>
              <a:buAutoNum type="arabicPeriod"/>
            </a:pPr>
            <a:r>
              <a:rPr kumimoji="1" lang="ja-JP" altLang="en-US" sz="3200" dirty="0" smtClean="0"/>
              <a:t>ダブルネーム・コラボ</a:t>
            </a:r>
            <a:endParaRPr kumimoji="1" lang="en-US" altLang="ja-JP" sz="3200" dirty="0" smtClean="0"/>
          </a:p>
          <a:p>
            <a:pPr marL="342900" indent="-342900">
              <a:buFont typeface="+mj-lt"/>
              <a:buAutoNum type="arabicPeriod"/>
            </a:pPr>
            <a:endParaRPr kumimoji="1" lang="en-US" altLang="ja-JP" sz="3200" dirty="0" smtClean="0"/>
          </a:p>
          <a:p>
            <a:pPr marL="342900" indent="-342900">
              <a:buFont typeface="+mj-lt"/>
              <a:buAutoNum type="arabicPeriod"/>
            </a:pPr>
            <a:r>
              <a:rPr kumimoji="1" lang="ja-JP" altLang="en-US" sz="3200" dirty="0" smtClean="0"/>
              <a:t>スクラム・コラボ</a:t>
            </a:r>
            <a:endParaRPr kumimoji="1" lang="ja-JP" altLang="en-US" sz="3200" dirty="0"/>
          </a:p>
        </p:txBody>
      </p:sp>
      <p:grpSp>
        <p:nvGrpSpPr>
          <p:cNvPr id="9" name="グループ化 8"/>
          <p:cNvGrpSpPr/>
          <p:nvPr/>
        </p:nvGrpSpPr>
        <p:grpSpPr>
          <a:xfrm>
            <a:off x="608852" y="5066418"/>
            <a:ext cx="9792154" cy="1646742"/>
            <a:chOff x="608852" y="5066418"/>
            <a:chExt cx="9792154" cy="1646742"/>
          </a:xfrm>
          <a:solidFill>
            <a:schemeClr val="accent1">
              <a:lumMod val="20000"/>
              <a:lumOff val="80000"/>
            </a:schemeClr>
          </a:solidFill>
        </p:grpSpPr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8852" y="5066418"/>
              <a:ext cx="6144381" cy="1646742"/>
            </a:xfrm>
            <a:prstGeom prst="rect">
              <a:avLst/>
            </a:prstGeom>
            <a:grpFill/>
          </p:spPr>
        </p:pic>
        <p:sp>
          <p:nvSpPr>
            <p:cNvPr id="7" name="右矢印 6"/>
            <p:cNvSpPr/>
            <p:nvPr/>
          </p:nvSpPr>
          <p:spPr>
            <a:xfrm>
              <a:off x="6575434" y="5473297"/>
              <a:ext cx="965200" cy="622300"/>
            </a:xfrm>
            <a:prstGeom prst="rightArrow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7651535" y="5584392"/>
              <a:ext cx="2749471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000" dirty="0" smtClean="0"/>
                <a:t>ダブルネーム・コラボ</a:t>
              </a:r>
              <a:endParaRPr kumimoji="1" lang="ja-JP" altLang="en-US" sz="2000" dirty="0"/>
            </a:p>
          </p:txBody>
        </p:sp>
      </p:grp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34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AA7A20E1-27D9-4EB4-83EB-30DFE0939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コラボレーション商品の</a:t>
            </a:r>
            <a:r>
              <a:rPr kumimoji="1" lang="ja-JP" altLang="en-US" dirty="0"/>
              <a:t>定義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49445" y="2731478"/>
            <a:ext cx="10615016" cy="1077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ブランド拡張の一種</a:t>
            </a:r>
            <a:endParaRPr kumimoji="1" lang="en-US" altLang="ja-JP" sz="3200" dirty="0" smtClean="0"/>
          </a:p>
          <a:p>
            <a:r>
              <a:rPr kumimoji="1" lang="ja-JP" altLang="en-US" sz="3200" dirty="0" smtClean="0"/>
              <a:t>→拡張先に企業や商品ブランドが付与されている商品</a:t>
            </a:r>
            <a:endParaRPr kumimoji="1" lang="en-US" altLang="ja-JP" sz="3200" dirty="0" smtClean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49445" y="5308600"/>
            <a:ext cx="109792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ブランド拡張とは</a:t>
            </a:r>
            <a:endParaRPr kumimoji="1" lang="en-US" altLang="ja-JP" sz="2400" dirty="0" smtClean="0"/>
          </a:p>
          <a:p>
            <a:r>
              <a:rPr kumimoji="1" lang="ja-JP" altLang="en-US" sz="2400" dirty="0" smtClean="0"/>
              <a:t>企業が新製品導入の際に、すでに確立されているブランドネームを用いること</a:t>
            </a:r>
            <a:endParaRPr kumimoji="1" lang="en-US" altLang="ja-JP" sz="2400" dirty="0" smtClean="0"/>
          </a:p>
          <a:p>
            <a:r>
              <a:rPr kumimoji="1" lang="ja-JP" altLang="en-US" sz="2400" dirty="0" smtClean="0"/>
              <a:t>　　　　　　　　　　　　　　　　　　　　　　　　　　　　（</a:t>
            </a:r>
            <a:r>
              <a:rPr kumimoji="1" lang="en-US" altLang="ja-JP" sz="2400" dirty="0" smtClean="0"/>
              <a:t>Keller,2002</a:t>
            </a:r>
            <a:r>
              <a:rPr kumimoji="1" lang="ja-JP" altLang="en-US" sz="2400" dirty="0" smtClean="0"/>
              <a:t>）</a:t>
            </a:r>
            <a:endParaRPr kumimoji="1" lang="en-US" altLang="ja-JP" sz="2400" dirty="0" smtClean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670182" y="4033404"/>
            <a:ext cx="3163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/>
              <a:t>以下、コラボ商品と呼ぶ</a:t>
            </a:r>
            <a:r>
              <a:rPr kumimoji="1" lang="ja-JP" altLang="en-US" dirty="0" smtClean="0"/>
              <a:t>。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337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2CC6487E-80F9-4DA2-B33A-9F86498E17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74277" y="3369139"/>
            <a:ext cx="9266780" cy="2677648"/>
          </a:xfrm>
        </p:spPr>
        <p:txBody>
          <a:bodyPr/>
          <a:lstStyle/>
          <a:p>
            <a:pPr algn="r"/>
            <a:r>
              <a:rPr kumimoji="1" lang="ja-JP" altLang="en-US" dirty="0" smtClean="0"/>
              <a:t>コラボレーションの</a:t>
            </a:r>
            <a:r>
              <a:rPr kumimoji="1" lang="ja-JP" altLang="en-US" dirty="0"/>
              <a:t>現状分析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10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企業</a:t>
            </a:r>
            <a:r>
              <a:rPr lang="ja-JP" altLang="en-US" dirty="0" smtClean="0"/>
              <a:t>にとって</a:t>
            </a:r>
            <a:r>
              <a:rPr lang="ja-JP" altLang="en-US" dirty="0"/>
              <a:t>の</a:t>
            </a:r>
            <a:r>
              <a:rPr kumimoji="1" lang="ja-JP" altLang="en-US" dirty="0" smtClean="0"/>
              <a:t>コラボレーション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26001" y="2743200"/>
            <a:ext cx="4385637" cy="3565585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kumimoji="1" lang="ja-JP" altLang="en-US" sz="2400" dirty="0" smtClean="0"/>
              <a:t>＜メリット＞</a:t>
            </a:r>
            <a:endParaRPr kumimoji="1" lang="en-US" altLang="ja-JP" sz="2400" dirty="0" smtClean="0"/>
          </a:p>
          <a:p>
            <a:r>
              <a:rPr kumimoji="1" lang="ja-JP" altLang="en-US" sz="2400" dirty="0" smtClean="0"/>
              <a:t>ブランド価値の向上</a:t>
            </a:r>
            <a:endParaRPr kumimoji="1" lang="en-US" altLang="ja-JP" sz="2400" dirty="0" smtClean="0"/>
          </a:p>
          <a:p>
            <a:r>
              <a:rPr lang="ja-JP" altLang="en-US" sz="2400" dirty="0" smtClean="0"/>
              <a:t>話題性がある</a:t>
            </a:r>
            <a:endParaRPr lang="en-US" altLang="ja-JP" sz="2400" dirty="0" smtClean="0"/>
          </a:p>
          <a:p>
            <a:r>
              <a:rPr kumimoji="1" lang="ja-JP" altLang="en-US" sz="2400" dirty="0" smtClean="0"/>
              <a:t>新しい感性の取り入れ</a:t>
            </a:r>
            <a:endParaRPr kumimoji="1" lang="en-US" altLang="ja-JP" sz="2400" dirty="0" smtClean="0"/>
          </a:p>
          <a:p>
            <a:r>
              <a:rPr lang="ja-JP" altLang="en-US" sz="2400" dirty="0" smtClean="0"/>
              <a:t>コスト</a:t>
            </a:r>
            <a:r>
              <a:rPr lang="ja-JP" altLang="en-US" sz="2400" dirty="0"/>
              <a:t>効率</a:t>
            </a:r>
            <a:r>
              <a:rPr lang="ja-JP" altLang="en-US" sz="2400" dirty="0" smtClean="0"/>
              <a:t>の高さ</a:t>
            </a:r>
            <a:endParaRPr lang="en-US" altLang="ja-JP" sz="2400" dirty="0" smtClean="0"/>
          </a:p>
          <a:p>
            <a:r>
              <a:rPr lang="ja-JP" altLang="en-US" sz="2400" dirty="0" smtClean="0"/>
              <a:t>新規顧客</a:t>
            </a:r>
            <a:r>
              <a:rPr lang="ja-JP" altLang="en-US" sz="2400" dirty="0"/>
              <a:t>獲得</a:t>
            </a:r>
            <a:endParaRPr lang="en-US" altLang="ja-JP" sz="2400" dirty="0" smtClean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866626" y="2743200"/>
            <a:ext cx="4819291" cy="37856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dirty="0" smtClean="0"/>
              <a:t>＜デメリット＞</a:t>
            </a:r>
            <a:endParaRPr kumimoji="1" lang="en-US" altLang="ja-JP" sz="24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ja-JP" altLang="en-US" sz="2400" dirty="0" smtClean="0"/>
              <a:t>イメージが変わりすぎてしまう可能性</a:t>
            </a:r>
            <a:endParaRPr kumimoji="1" lang="en-US" altLang="ja-JP" sz="2400" dirty="0"/>
          </a:p>
          <a:p>
            <a:endParaRPr kumimoji="1" lang="en-US" altLang="ja-JP" sz="2400" dirty="0" smtClean="0"/>
          </a:p>
          <a:p>
            <a:endParaRPr kumimoji="1" lang="en-US" altLang="ja-JP" sz="2400" dirty="0"/>
          </a:p>
          <a:p>
            <a:endParaRPr kumimoji="1" lang="en-US" altLang="ja-JP" sz="2400" dirty="0" smtClean="0"/>
          </a:p>
          <a:p>
            <a:endParaRPr kumimoji="1" lang="en-US" altLang="ja-JP" sz="2400" dirty="0"/>
          </a:p>
          <a:p>
            <a:endParaRPr kumimoji="1" lang="en-US" altLang="ja-JP" sz="2400" dirty="0" smtClean="0"/>
          </a:p>
          <a:p>
            <a:endParaRPr kumimoji="1" lang="en-US" altLang="ja-JP" sz="2400" dirty="0"/>
          </a:p>
          <a:p>
            <a:endParaRPr kumimoji="1" lang="en-US" altLang="ja-JP" sz="2400" dirty="0" smtClean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619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事例⑴　　　安室奈美恵　</a:t>
            </a:r>
            <a:r>
              <a:rPr lang="en-US" altLang="ja-JP" dirty="0"/>
              <a:t>×</a:t>
            </a:r>
            <a:r>
              <a:rPr lang="ja-JP" altLang="en-US" dirty="0"/>
              <a:t>　</a:t>
            </a:r>
            <a:r>
              <a:rPr lang="en-US" altLang="ja-JP" dirty="0"/>
              <a:t>KOSE</a:t>
            </a:r>
            <a:r>
              <a:rPr kumimoji="1" lang="ja-JP" altLang="en-US" dirty="0"/>
              <a:t>　</a:t>
            </a:r>
          </a:p>
        </p:txBody>
      </p:sp>
      <p:sp>
        <p:nvSpPr>
          <p:cNvPr id="10" name="テキスト プレースホルダー 7">
            <a:extLst>
              <a:ext uri="{FF2B5EF4-FFF2-40B4-BE49-F238E27FC236}">
                <a16:creationId xmlns:a16="http://schemas.microsoft.com/office/drawing/2014/main" xmlns="" id="{2D66E828-1987-4CBE-8140-4B0D9C413996}"/>
              </a:ext>
            </a:extLst>
          </p:cNvPr>
          <p:cNvSpPr txBox="1">
            <a:spLocks/>
          </p:cNvSpPr>
          <p:nvPr/>
        </p:nvSpPr>
        <p:spPr>
          <a:xfrm>
            <a:off x="913248" y="2545867"/>
            <a:ext cx="5157787" cy="60825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ヴィセ　リシェ　「アイカラーパレット　</a:t>
            </a:r>
            <a:r>
              <a:rPr kumimoji="1" lang="en-US" altLang="ja-JP" sz="24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NA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」　</a:t>
            </a:r>
            <a:endParaRPr kumimoji="1" lang="en-US" altLang="ja-JP" sz="2400" b="1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参考小売価格　</a:t>
            </a:r>
            <a:r>
              <a:rPr kumimoji="1" lang="en-US" altLang="ja-JP" sz="24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2300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円</a:t>
            </a:r>
            <a:r>
              <a:rPr kumimoji="1" lang="en-US" altLang="ja-JP" sz="24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(</a:t>
            </a:r>
            <a:r>
              <a: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税別</a:t>
            </a:r>
            <a:r>
              <a:rPr kumimoji="1" lang="en-US" altLang="ja-JP" sz="24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)</a:t>
            </a:r>
            <a:endParaRPr kumimoji="1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11" name="コンテンツ プレースホルダー 3">
            <a:extLst>
              <a:ext uri="{FF2B5EF4-FFF2-40B4-BE49-F238E27FC236}">
                <a16:creationId xmlns:a16="http://schemas.microsoft.com/office/drawing/2014/main" xmlns="" id="{798CF132-885E-4A0C-96EF-93C6EA23247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248" y="3178969"/>
            <a:ext cx="5357377" cy="3134035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xmlns="" id="{8BEB7E48-E787-49BD-9500-ADDE543BC60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3540" y="3266518"/>
            <a:ext cx="5127180" cy="3103133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xmlns="" id="{33DACC5B-FACB-4692-8E4A-E559F9CBBF4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3540" y="2456769"/>
            <a:ext cx="5224725" cy="786452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xmlns="" id="{FDA6C688-24BD-433C-AFDE-8449A262EFC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7763" y="6392948"/>
            <a:ext cx="8553429" cy="518205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551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33" r="25571" b="69676"/>
          <a:stretch/>
        </p:blipFill>
        <p:spPr>
          <a:xfrm>
            <a:off x="4597400" y="5549061"/>
            <a:ext cx="4733029" cy="113030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545842" y="575577"/>
            <a:ext cx="72238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再販や転売が行われてしまうほど、人気爆発！！</a:t>
            </a:r>
            <a:endParaRPr kumimoji="1" lang="ja-JP" altLang="en-US" sz="36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92189" y="2503502"/>
            <a:ext cx="696797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/>
              <a:t>・新たな年齢層の顧客を獲得</a:t>
            </a:r>
            <a:endParaRPr kumimoji="1" lang="en-US" altLang="ja-JP" sz="4000" dirty="0" smtClean="0"/>
          </a:p>
          <a:p>
            <a:r>
              <a:rPr kumimoji="1" lang="ja-JP" altLang="en-US" sz="4000" dirty="0" smtClean="0"/>
              <a:t>・話題性を獲得</a:t>
            </a:r>
            <a:endParaRPr kumimoji="1" lang="en-US" altLang="ja-JP" sz="4000" dirty="0" smtClean="0"/>
          </a:p>
          <a:p>
            <a:r>
              <a:rPr kumimoji="1" lang="ja-JP" altLang="en-US" sz="4000" dirty="0" smtClean="0"/>
              <a:t>・売上も獲得</a:t>
            </a:r>
            <a:endParaRPr kumimoji="1" lang="ja-JP" altLang="en-US" sz="4000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24" r="30425" b="53103"/>
          <a:stretch/>
        </p:blipFill>
        <p:spPr>
          <a:xfrm>
            <a:off x="8911790" y="3666530"/>
            <a:ext cx="3294186" cy="3012831"/>
          </a:xfrm>
          <a:prstGeom prst="rect">
            <a:avLst/>
          </a:prstGeom>
        </p:spPr>
      </p:pic>
      <p:sp>
        <p:nvSpPr>
          <p:cNvPr id="9" name="雲形吹き出し 8"/>
          <p:cNvSpPr/>
          <p:nvPr/>
        </p:nvSpPr>
        <p:spPr>
          <a:xfrm>
            <a:off x="7095080" y="914049"/>
            <a:ext cx="3714347" cy="3002800"/>
          </a:xfrm>
          <a:prstGeom prst="cloudCallout">
            <a:avLst>
              <a:gd name="adj1" fmla="val 28199"/>
              <a:gd name="adj2" fmla="val 70989"/>
            </a:avLst>
          </a:prstGeom>
          <a:ln w="317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9683" y="1408295"/>
            <a:ext cx="2388812" cy="1911050"/>
          </a:xfrm>
          <a:prstGeom prst="rect">
            <a:avLst/>
          </a:prstGeom>
        </p:spPr>
      </p:pic>
      <p:sp>
        <p:nvSpPr>
          <p:cNvPr id="11" name="円形吹き出し 10"/>
          <p:cNvSpPr/>
          <p:nvPr/>
        </p:nvSpPr>
        <p:spPr>
          <a:xfrm>
            <a:off x="5054578" y="4013895"/>
            <a:ext cx="1865224" cy="1512277"/>
          </a:xfrm>
          <a:prstGeom prst="wedgeEllipseCallout">
            <a:avLst>
              <a:gd name="adj1" fmla="val 29650"/>
              <a:gd name="adj2" fmla="val 69219"/>
            </a:avLst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形吹き出し 11"/>
          <p:cNvSpPr/>
          <p:nvPr/>
        </p:nvSpPr>
        <p:spPr>
          <a:xfrm>
            <a:off x="2852829" y="4335858"/>
            <a:ext cx="2074985" cy="1793630"/>
          </a:xfrm>
          <a:prstGeom prst="wedgeEllipseCallout">
            <a:avLst>
              <a:gd name="adj1" fmla="val 39760"/>
              <a:gd name="adj2" fmla="val 51171"/>
            </a:avLst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034125" y="4685826"/>
            <a:ext cx="18402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これを使ったら安室ちゃんみたいになれるかも・・・？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246762" y="4364106"/>
            <a:ext cx="1714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安室ちゃんが使うとこんな感じなのか～</a:t>
            </a:r>
            <a:endParaRPr kumimoji="1" lang="ja-JP" altLang="en-US" dirty="0"/>
          </a:p>
        </p:txBody>
      </p:sp>
      <p:sp>
        <p:nvSpPr>
          <p:cNvPr id="8" name="円形吹き出し 7"/>
          <p:cNvSpPr/>
          <p:nvPr/>
        </p:nvSpPr>
        <p:spPr>
          <a:xfrm>
            <a:off x="7011521" y="4085131"/>
            <a:ext cx="2023620" cy="1417962"/>
          </a:xfrm>
          <a:prstGeom prst="wedgeEllipseCallout">
            <a:avLst>
              <a:gd name="adj1" fmla="val 7474"/>
              <a:gd name="adj2" fmla="val 68770"/>
            </a:avLst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031609" y="4660210"/>
            <a:ext cx="2254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試してみたい！！</a:t>
            </a:r>
            <a:endParaRPr kumimoji="1" lang="en-US" altLang="ja-JP" dirty="0" smtClean="0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FA82D-344B-4E36-8001-A7EA0B8CD71C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021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842</TotalTime>
  <Words>682</Words>
  <Application>Microsoft Office PowerPoint</Application>
  <PresentationFormat>ワイド画面</PresentationFormat>
  <Paragraphs>186</Paragraphs>
  <Slides>22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32" baseType="lpstr">
      <vt:lpstr>ＭＳ Ｐゴシック</vt:lpstr>
      <vt:lpstr>宋体</vt:lpstr>
      <vt:lpstr>メイリオ</vt:lpstr>
      <vt:lpstr>游ゴシック</vt:lpstr>
      <vt:lpstr>Arial</vt:lpstr>
      <vt:lpstr>Calibri</vt:lpstr>
      <vt:lpstr>Century Gothic</vt:lpstr>
      <vt:lpstr>Wingdings</vt:lpstr>
      <vt:lpstr>Wingdings 3</vt:lpstr>
      <vt:lpstr>イオン ボードルーム</vt:lpstr>
      <vt:lpstr>コラボ商品の 試用意向を高める条件</vt:lpstr>
      <vt:lpstr>目次</vt:lpstr>
      <vt:lpstr>コラボレーションとは</vt:lpstr>
      <vt:lpstr>コラボレーションの型</vt:lpstr>
      <vt:lpstr>コラボレーション商品の定義</vt:lpstr>
      <vt:lpstr>コラボレーションの現状分析</vt:lpstr>
      <vt:lpstr>企業にとってのコラボレーション</vt:lpstr>
      <vt:lpstr>事例⑴　　　安室奈美恵　×　KOSE　</vt:lpstr>
      <vt:lpstr>PowerPoint プレゼンテーション</vt:lpstr>
      <vt:lpstr>事例(2) NIKE × OFF WHITE (Virgil Abloh)</vt:lpstr>
      <vt:lpstr>なぜ、そこまで人気を博しているのか？</vt:lpstr>
      <vt:lpstr>PowerPoint プレゼンテーション</vt:lpstr>
      <vt:lpstr>事例(3)　　マクドナルド　×　森永製菓</vt:lpstr>
      <vt:lpstr>PowerPoint プレゼンテーション</vt:lpstr>
      <vt:lpstr>PowerPoint プレゼンテーション</vt:lpstr>
      <vt:lpstr>事例からわかる消費者心理（1）</vt:lpstr>
      <vt:lpstr>事例からわかる消費者心理（2）</vt:lpstr>
      <vt:lpstr>問題意識</vt:lpstr>
      <vt:lpstr>PowerPoint プレゼンテーション</vt:lpstr>
      <vt:lpstr>仮説導入</vt:lpstr>
      <vt:lpstr>仮説</vt:lpstr>
      <vt:lpstr>参考文献</vt:lpstr>
    </vt:vector>
  </TitlesOfParts>
  <Company>拓殖大学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コラボブランドの試用効果を高める条件</dc:title>
  <dc:creator>マニュアル作成用</dc:creator>
  <cp:lastModifiedBy>Kitani Mika</cp:lastModifiedBy>
  <cp:revision>80</cp:revision>
  <dcterms:created xsi:type="dcterms:W3CDTF">2018-08-27T04:44:55Z</dcterms:created>
  <dcterms:modified xsi:type="dcterms:W3CDTF">2018-09-05T14:04:59Z</dcterms:modified>
</cp:coreProperties>
</file>